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1" r:id="rId2"/>
    <p:sldId id="301" r:id="rId3"/>
    <p:sldId id="313" r:id="rId4"/>
    <p:sldId id="303" r:id="rId5"/>
    <p:sldId id="304" r:id="rId6"/>
    <p:sldId id="305" r:id="rId7"/>
    <p:sldId id="306" r:id="rId8"/>
    <p:sldId id="307" r:id="rId9"/>
    <p:sldId id="317" r:id="rId10"/>
    <p:sldId id="318" r:id="rId11"/>
    <p:sldId id="315" r:id="rId12"/>
    <p:sldId id="308" r:id="rId13"/>
    <p:sldId id="309" r:id="rId14"/>
    <p:sldId id="310" r:id="rId15"/>
    <p:sldId id="311" r:id="rId16"/>
    <p:sldId id="312" r:id="rId17"/>
    <p:sldId id="314" r:id="rId18"/>
    <p:sldId id="274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256EFF"/>
    <a:srgbClr val="CC0000"/>
    <a:srgbClr val="660033"/>
    <a:srgbClr val="FF0066"/>
    <a:srgbClr val="AB2328"/>
    <a:srgbClr val="00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5" autoAdjust="0"/>
    <p:restoredTop sz="94598" autoAdjust="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BCF72EB-9F82-4107-BD9A-3C8606BBB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FA62E-48FC-4147-8416-7C7FA10B6DD2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5215-BED4-4889-A62F-D841C49D7717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3016-C37C-4ACC-9523-0ED37A540B13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09F0-9345-4A13-ABBA-67DABDCC4C19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B99D2-71E4-47B0-A684-295D2D3100F5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2C04-8538-4DD9-B05A-D4A28E28C91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4E45C-934A-4C49-99BA-F49C5B3CE741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894E-11E9-49D6-9A4D-5CF16B6E9DB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4DA9-B0A4-4EA5-BFAC-EA4D95B83D0E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889D4-EBC3-477A-B6F2-D9F3B81E5E2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4C6E7-D380-45FE-ADC6-C5DAE77AD861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357A-4304-4235-8D1E-A34E16AF000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82794-FE89-4128-9297-7D1C7EDC161F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F90B-F988-4423-93FE-6FD867871ED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44B8D-2772-4592-9B7C-91E532CA43E7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33AC-9226-418D-B0CC-66FE88C7A42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E6D0-C40A-46C9-9A2D-AD3DF3308EA4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9076B-BB30-4D4A-8322-8040CC76D1A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EF7B-DDB4-4070-88C4-4D6365DCDF34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60786-B6BF-4CBA-A0F9-19E7E1E6327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87CC-2BF3-4602-A86C-824A681725A0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C682D-DC09-4C2A-84A9-1BDBC327EF5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9423B361-5370-48E2-A093-AC5F03A57188}" type="datetime1">
              <a:rPr lang="tr-TR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tr-TR"/>
              <a:t>1</a:t>
            </a:r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3" name="Picture 9" descr="logoL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785794"/>
            <a:ext cx="8729663" cy="571504"/>
          </a:xfrm>
        </p:spPr>
        <p:txBody>
          <a:bodyPr/>
          <a:lstStyle/>
          <a:p>
            <a:pPr>
              <a:defRPr/>
            </a:pPr>
            <a:r>
              <a:rPr lang="tr-TR" sz="3200" b="1" dirty="0">
                <a:solidFill>
                  <a:srgbClr val="C00000"/>
                </a:solidFill>
                <a:ea typeface="+mj-ea"/>
              </a:rPr>
              <a:t>Agricultural Production </a:t>
            </a:r>
            <a:r>
              <a:rPr lang="tr-TR" sz="3200" b="1" dirty="0" err="1">
                <a:solidFill>
                  <a:srgbClr val="C00000"/>
                </a:solidFill>
                <a:ea typeface="+mj-ea"/>
              </a:rPr>
              <a:t>Statistics</a:t>
            </a:r>
            <a:r>
              <a:rPr lang="tr-TR" sz="3200" b="1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  <a:ea typeface="+mj-ea"/>
              </a:rPr>
              <a:t>Group</a:t>
            </a:r>
            <a:endParaRPr lang="tr-TR" sz="3200" b="1" dirty="0">
              <a:solidFill>
                <a:srgbClr val="C00000"/>
              </a:solidFill>
              <a:latin typeface="+mj-lt"/>
              <a:ea typeface="+mj-ea"/>
            </a:endParaRPr>
          </a:p>
        </p:txBody>
      </p:sp>
      <p:sp>
        <p:nvSpPr>
          <p:cNvPr id="14339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5FFE4C2-D1B2-4FD3-A2A6-9B3C43A4F02B}" type="datetime1">
              <a:rPr lang="tr-TR" smtClean="0">
                <a:cs typeface="Arial" charset="0"/>
              </a:rPr>
              <a:pPr/>
              <a:t>24.02.2015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CBAE20-10DF-40BF-AEBF-D5071C2CB6B8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sp>
        <p:nvSpPr>
          <p:cNvPr id="14341" name="Content Placeholder 5"/>
          <p:cNvSpPr>
            <a:spLocks noGrp="1"/>
          </p:cNvSpPr>
          <p:nvPr>
            <p:ph idx="1"/>
          </p:nvPr>
        </p:nvSpPr>
        <p:spPr>
          <a:xfrm>
            <a:off x="1857356" y="1500174"/>
            <a:ext cx="6215106" cy="28575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r-TR" sz="3600" b="1" dirty="0" smtClean="0">
                <a:solidFill>
                  <a:srgbClr val="0070C0"/>
                </a:solidFill>
              </a:rPr>
              <a:t>	FISHERY STATISTICS</a:t>
            </a:r>
          </a:p>
        </p:txBody>
      </p:sp>
      <p:sp>
        <p:nvSpPr>
          <p:cNvPr id="14342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4343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11" name="Picture 12" descr="or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500307"/>
            <a:ext cx="571504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7"/>
            <a:ext cx="9001156" cy="5411806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In the application, information of the previous year </a:t>
            </a:r>
            <a:r>
              <a:rPr lang="en-US" b="1" dirty="0" smtClean="0">
                <a:solidFill>
                  <a:srgbClr val="0070C0"/>
                </a:solidFill>
              </a:rPr>
              <a:t>data </a:t>
            </a:r>
            <a:r>
              <a:rPr lang="tr-TR" b="1" dirty="0" smtClean="0">
                <a:solidFill>
                  <a:srgbClr val="0070C0"/>
                </a:solidFill>
              </a:rPr>
              <a:t>is </a:t>
            </a:r>
            <a:r>
              <a:rPr lang="tr-TR" b="1" dirty="0" smtClean="0">
                <a:solidFill>
                  <a:srgbClr val="0070C0"/>
                </a:solidFill>
              </a:rPr>
              <a:t>filled </a:t>
            </a:r>
            <a:r>
              <a:rPr lang="en-US" b="1" dirty="0" smtClean="0">
                <a:solidFill>
                  <a:srgbClr val="0070C0"/>
                </a:solidFill>
              </a:rPr>
              <a:t>according to </a:t>
            </a:r>
            <a:r>
              <a:rPr lang="tr-TR" b="1" dirty="0" smtClean="0">
                <a:solidFill>
                  <a:srgbClr val="0070C0"/>
                </a:solidFill>
              </a:rPr>
              <a:t>method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of face to face in coastal band of 28 provinces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0070C0"/>
                </a:solidFill>
              </a:rPr>
              <a:t>In this survey, the complete enumeration is used for large scale fishermen and the sampling method is used for small scale fishermen.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5411806"/>
          </a:xfrm>
        </p:spPr>
        <p:txBody>
          <a:bodyPr/>
          <a:lstStyle/>
          <a:p>
            <a:pPr algn="just"/>
            <a:r>
              <a:rPr lang="tr-TR" b="1" dirty="0" smtClean="0">
                <a:solidFill>
                  <a:srgbClr val="C00000"/>
                </a:solidFill>
              </a:rPr>
              <a:t>2. Sampling method is </a:t>
            </a:r>
            <a:r>
              <a:rPr lang="en-US" b="1" dirty="0" smtClean="0">
                <a:solidFill>
                  <a:srgbClr val="C00000"/>
                </a:solidFill>
              </a:rPr>
              <a:t>u</a:t>
            </a:r>
            <a:r>
              <a:rPr lang="tr-TR" b="1" dirty="0" smtClean="0">
                <a:solidFill>
                  <a:srgbClr val="C00000"/>
                </a:solidFill>
              </a:rPr>
              <a:t>sed  for small scale fishermen. </a:t>
            </a:r>
          </a:p>
          <a:p>
            <a:pPr algn="just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I</a:t>
            </a:r>
            <a:r>
              <a:rPr lang="tr-TR" b="1" dirty="0" smtClean="0">
                <a:solidFill>
                  <a:srgbClr val="0070C0"/>
                </a:solidFill>
              </a:rPr>
              <a:t>nterviewers </a:t>
            </a:r>
            <a:r>
              <a:rPr lang="en-US" b="1" dirty="0" smtClean="0">
                <a:solidFill>
                  <a:srgbClr val="0070C0"/>
                </a:solidFill>
              </a:rPr>
              <a:t>visit f</a:t>
            </a:r>
            <a:r>
              <a:rPr lang="tr-TR" b="1" dirty="0" smtClean="0">
                <a:solidFill>
                  <a:srgbClr val="0070C0"/>
                </a:solidFill>
              </a:rPr>
              <a:t>ishermen </a:t>
            </a:r>
            <a:r>
              <a:rPr lang="tr-TR" b="1" dirty="0" smtClean="0">
                <a:solidFill>
                  <a:srgbClr val="0070C0"/>
                </a:solidFill>
              </a:rPr>
              <a:t>at  </a:t>
            </a:r>
            <a:r>
              <a:rPr lang="tr-TR" b="1" dirty="0" smtClean="0">
                <a:solidFill>
                  <a:srgbClr val="0070C0"/>
                </a:solidFill>
              </a:rPr>
              <a:t>their </a:t>
            </a:r>
            <a:r>
              <a:rPr lang="tr-TR" b="1" dirty="0" smtClean="0">
                <a:solidFill>
                  <a:srgbClr val="0070C0"/>
                </a:solidFill>
              </a:rPr>
              <a:t>addresses</a:t>
            </a:r>
            <a:r>
              <a:rPr lang="en-US" b="1" dirty="0" smtClean="0">
                <a:solidFill>
                  <a:srgbClr val="0070C0"/>
                </a:solidFill>
              </a:rPr>
              <a:t> and fill the </a:t>
            </a:r>
            <a:r>
              <a:rPr lang="tr-TR" b="1" dirty="0" smtClean="0">
                <a:solidFill>
                  <a:srgbClr val="0070C0"/>
                </a:solidFill>
              </a:rPr>
              <a:t>questionnaires </a:t>
            </a:r>
            <a:r>
              <a:rPr lang="en-US" b="1" dirty="0" smtClean="0">
                <a:solidFill>
                  <a:srgbClr val="0070C0"/>
                </a:solidFill>
              </a:rPr>
              <a:t>completely.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1" y="714356"/>
            <a:ext cx="9144000" cy="5411807"/>
          </a:xfrm>
        </p:spPr>
        <p:txBody>
          <a:bodyPr/>
          <a:lstStyle/>
          <a:p>
            <a:pPr fontAlgn="base"/>
            <a:r>
              <a:rPr lang="tr-TR" b="1" dirty="0" smtClean="0">
                <a:solidFill>
                  <a:srgbClr val="C00000"/>
                </a:solidFill>
              </a:rPr>
              <a:t>Large scale fishermen: </a:t>
            </a:r>
            <a:r>
              <a:rPr lang="tr-TR" b="1" dirty="0" smtClean="0">
                <a:solidFill>
                  <a:srgbClr val="0070C0"/>
                </a:solidFill>
              </a:rPr>
              <a:t>It is a fisherman who has a vessel equal or more than 10 meters length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sz="1100" dirty="0" smtClean="0"/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</a:t>
            </a:r>
            <a:r>
              <a:rPr lang="tr-TR" b="1" dirty="0" smtClean="0">
                <a:solidFill>
                  <a:srgbClr val="0070C0"/>
                </a:solidFill>
              </a:rPr>
              <a:t>The </a:t>
            </a:r>
            <a:r>
              <a:rPr lang="tr-TR" b="1" dirty="0" smtClean="0">
                <a:solidFill>
                  <a:srgbClr val="0070C0"/>
                </a:solidFill>
              </a:rPr>
              <a:t>production data of the large scale fishermen is to be compiled monthly since May of 2014</a:t>
            </a:r>
            <a:endParaRPr lang="tr-TR" b="1" dirty="0" smtClean="0">
              <a:solidFill>
                <a:srgbClr val="0070C0"/>
              </a:solidFill>
            </a:endParaRPr>
          </a:p>
          <a:p>
            <a:pPr fontAlgn="base"/>
            <a:endParaRPr lang="tr-TR" sz="1100" b="1" dirty="0" smtClean="0">
              <a:solidFill>
                <a:srgbClr val="0070C0"/>
              </a:solidFill>
            </a:endParaRPr>
          </a:p>
          <a:p>
            <a:pPr fontAlgn="base"/>
            <a:r>
              <a:rPr lang="tr-TR" b="1" dirty="0" err="1" smtClean="0">
                <a:solidFill>
                  <a:srgbClr val="C00000"/>
                </a:solidFill>
              </a:rPr>
              <a:t>Small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scale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fishermen</a:t>
            </a:r>
            <a:r>
              <a:rPr lang="tr-TR" b="1" dirty="0" smtClean="0">
                <a:solidFill>
                  <a:srgbClr val="C00000"/>
                </a:solidFill>
              </a:rPr>
              <a:t>: </a:t>
            </a:r>
            <a:r>
              <a:rPr lang="tr-TR" b="1" dirty="0" err="1" smtClean="0">
                <a:solidFill>
                  <a:srgbClr val="0070C0"/>
                </a:solidFill>
              </a:rPr>
              <a:t>It</a:t>
            </a:r>
            <a:r>
              <a:rPr lang="tr-TR" b="1" dirty="0" smtClean="0">
                <a:solidFill>
                  <a:srgbClr val="0070C0"/>
                </a:solidFill>
              </a:rPr>
              <a:t> is a </a:t>
            </a:r>
            <a:r>
              <a:rPr lang="tr-TR" b="1" dirty="0" err="1" smtClean="0">
                <a:solidFill>
                  <a:srgbClr val="0070C0"/>
                </a:solidFill>
              </a:rPr>
              <a:t>fisherman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who</a:t>
            </a:r>
            <a:r>
              <a:rPr lang="tr-TR" b="1" dirty="0" smtClean="0">
                <a:solidFill>
                  <a:srgbClr val="0070C0"/>
                </a:solidFill>
              </a:rPr>
              <a:t> has a </a:t>
            </a:r>
            <a:r>
              <a:rPr lang="tr-TR" b="1" dirty="0" err="1" smtClean="0">
                <a:solidFill>
                  <a:srgbClr val="0070C0"/>
                </a:solidFill>
              </a:rPr>
              <a:t>vessel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less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than</a:t>
            </a:r>
            <a:r>
              <a:rPr lang="tr-TR" b="1" dirty="0" smtClean="0">
                <a:solidFill>
                  <a:srgbClr val="0070C0"/>
                </a:solidFill>
              </a:rPr>
              <a:t> 10 </a:t>
            </a:r>
            <a:r>
              <a:rPr lang="tr-TR" b="1" dirty="0" err="1" smtClean="0">
                <a:solidFill>
                  <a:srgbClr val="0070C0"/>
                </a:solidFill>
              </a:rPr>
              <a:t>meters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length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fontAlgn="base"/>
            <a:endParaRPr lang="tr-TR" sz="1100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tr-TR" b="1" dirty="0" smtClean="0">
                <a:solidFill>
                  <a:srgbClr val="0070C0"/>
                </a:solidFill>
              </a:rPr>
              <a:t>ata </a:t>
            </a:r>
            <a:r>
              <a:rPr lang="tr-TR" b="1" dirty="0" smtClean="0">
                <a:solidFill>
                  <a:srgbClr val="0070C0"/>
                </a:solidFill>
              </a:rPr>
              <a:t>for small scale fishermen will be compiled </a:t>
            </a:r>
            <a:r>
              <a:rPr lang="tr-TR" b="1" dirty="0" smtClean="0">
                <a:solidFill>
                  <a:srgbClr val="0070C0"/>
                </a:solidFill>
              </a:rPr>
              <a:t>seasonally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since May of 2014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214282" y="714356"/>
            <a:ext cx="8643998" cy="541180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err="1" smtClean="0">
                <a:solidFill>
                  <a:srgbClr val="C00000"/>
                </a:solidFill>
              </a:rPr>
              <a:t>Freshwater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and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Aquaculture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Statistics</a:t>
            </a:r>
            <a:endParaRPr lang="tr-TR" b="1" dirty="0" smtClean="0">
              <a:solidFill>
                <a:srgbClr val="C00000"/>
              </a:solidFill>
            </a:endParaRPr>
          </a:p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(</a:t>
            </a:r>
            <a:r>
              <a:rPr lang="tr-TR" sz="2400" b="1" dirty="0" err="1" smtClean="0">
                <a:solidFill>
                  <a:schemeClr val="tx1"/>
                </a:solidFill>
              </a:rPr>
              <a:t>Tatlısu</a:t>
            </a:r>
            <a:r>
              <a:rPr lang="tr-TR" sz="2400" b="1" dirty="0" smtClean="0">
                <a:solidFill>
                  <a:schemeClr val="tx1"/>
                </a:solidFill>
              </a:rPr>
              <a:t> ve Yetiştiricilik İstatistikleri)</a:t>
            </a:r>
          </a:p>
          <a:p>
            <a:pPr lvl="0" algn="just"/>
            <a:endParaRPr lang="tr-TR" sz="1600" b="1" dirty="0" smtClean="0">
              <a:solidFill>
                <a:schemeClr val="tx1"/>
              </a:solidFill>
            </a:endParaRPr>
          </a:p>
          <a:p>
            <a:pPr lvl="0" algn="just"/>
            <a:r>
              <a:rPr lang="tr-TR" b="1" dirty="0" err="1" smtClean="0">
                <a:solidFill>
                  <a:srgbClr val="0070C0"/>
                </a:solidFill>
              </a:rPr>
              <a:t>Freshwater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aquaculture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questionnaires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sent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Province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Directorates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MoFAL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each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year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regularly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pPr lvl="0" algn="just"/>
            <a:endParaRPr lang="tr-TR" sz="1600" b="1" dirty="0" smtClean="0">
              <a:solidFill>
                <a:schemeClr val="tx1"/>
              </a:solidFill>
            </a:endParaRPr>
          </a:p>
          <a:p>
            <a:pPr lvl="0" algn="just"/>
            <a:endParaRPr lang="tr-TR" sz="1600" b="1" dirty="0" smtClean="0">
              <a:solidFill>
                <a:schemeClr val="tx1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These forms are compiled by staff of Province Directorates by interviewing with fishery cooperatives, fishery producers and aquaculture enterprises </a:t>
            </a:r>
            <a:r>
              <a:rPr lang="en-US" b="1" dirty="0" smtClean="0">
                <a:solidFill>
                  <a:srgbClr val="0070C0"/>
                </a:solidFill>
              </a:rPr>
              <a:t>and </a:t>
            </a:r>
            <a:r>
              <a:rPr lang="tr-TR" b="1" dirty="0" smtClean="0">
                <a:solidFill>
                  <a:srgbClr val="0070C0"/>
                </a:solidFill>
              </a:rPr>
              <a:t>are </a:t>
            </a:r>
            <a:r>
              <a:rPr lang="tr-TR" b="1" dirty="0" smtClean="0">
                <a:solidFill>
                  <a:srgbClr val="0070C0"/>
                </a:solidFill>
              </a:rPr>
              <a:t>sent to MoFAL.  </a:t>
            </a:r>
          </a:p>
          <a:p>
            <a:pPr lvl="0" algn="just"/>
            <a:endParaRPr lang="tr-TR" sz="1600" b="1" dirty="0" smtClean="0">
              <a:solidFill>
                <a:schemeClr val="tx1"/>
              </a:solidFill>
            </a:endParaRPr>
          </a:p>
          <a:p>
            <a:pPr algn="just"/>
            <a:endParaRPr lang="tr-TR" sz="1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/>
          <a:lstStyle/>
          <a:p>
            <a:pPr algn="just"/>
            <a:r>
              <a:rPr lang="en-US" b="1" dirty="0" err="1" smtClean="0">
                <a:solidFill>
                  <a:srgbClr val="0070C0"/>
                </a:solidFill>
              </a:rPr>
              <a:t>MoFAL</a:t>
            </a:r>
            <a:r>
              <a:rPr lang="en-US" b="1" dirty="0" smtClean="0">
                <a:solidFill>
                  <a:srgbClr val="0070C0"/>
                </a:solidFill>
              </a:rPr>
              <a:t> compiles data </a:t>
            </a:r>
            <a:r>
              <a:rPr lang="tr-TR" b="1" dirty="0" smtClean="0">
                <a:solidFill>
                  <a:srgbClr val="0070C0"/>
                </a:solidFill>
              </a:rPr>
              <a:t>by </a:t>
            </a:r>
            <a:r>
              <a:rPr lang="tr-TR" b="1" dirty="0" smtClean="0">
                <a:solidFill>
                  <a:srgbClr val="0070C0"/>
                </a:solidFill>
              </a:rPr>
              <a:t>provinces </a:t>
            </a:r>
            <a:r>
              <a:rPr lang="en-US" b="1" dirty="0" smtClean="0">
                <a:solidFill>
                  <a:srgbClr val="0070C0"/>
                </a:solidFill>
              </a:rPr>
              <a:t>according to the </a:t>
            </a:r>
            <a:r>
              <a:rPr lang="tr-TR" b="1" dirty="0" smtClean="0">
                <a:solidFill>
                  <a:srgbClr val="0070C0"/>
                </a:solidFill>
              </a:rPr>
              <a:t>types </a:t>
            </a:r>
            <a:r>
              <a:rPr lang="en-US" b="1" dirty="0" smtClean="0">
                <a:solidFill>
                  <a:srgbClr val="0070C0"/>
                </a:solidFill>
              </a:rPr>
              <a:t>and sent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questionnaires </a:t>
            </a:r>
            <a:r>
              <a:rPr lang="tr-TR" b="1" dirty="0" smtClean="0">
                <a:solidFill>
                  <a:srgbClr val="0070C0"/>
                </a:solidFill>
              </a:rPr>
              <a:t>to</a:t>
            </a:r>
            <a:r>
              <a:rPr lang="en-US" b="1" dirty="0" smtClean="0">
                <a:solidFill>
                  <a:srgbClr val="0070C0"/>
                </a:solidFill>
              </a:rPr>
              <a:t> 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TURKSTAT to analysis data.</a:t>
            </a: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Data on </a:t>
            </a:r>
            <a:r>
              <a:rPr lang="tr-TR" b="1" dirty="0" err="1" smtClean="0">
                <a:solidFill>
                  <a:srgbClr val="0070C0"/>
                </a:solidFill>
              </a:rPr>
              <a:t>freshwater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aquaculture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taken</a:t>
            </a:r>
            <a:r>
              <a:rPr lang="tr-TR" b="1" dirty="0" smtClean="0">
                <a:solidFill>
                  <a:srgbClr val="0070C0"/>
                </a:solidFill>
              </a:rPr>
              <a:t> </a:t>
            </a:r>
            <a:r>
              <a:rPr lang="tr-TR" b="1" dirty="0" err="1" smtClean="0">
                <a:solidFill>
                  <a:srgbClr val="0070C0"/>
                </a:solidFill>
              </a:rPr>
              <a:t>directly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Ministry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Food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Agriculture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Livestock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>
            <p:ph idx="1"/>
          </p:nvPr>
        </p:nvGraphicFramePr>
        <p:xfrm>
          <a:off x="642910" y="3643314"/>
          <a:ext cx="8072494" cy="2571768"/>
        </p:xfrm>
        <a:graphic>
          <a:graphicData uri="http://schemas.openxmlformats.org/presentationml/2006/ole">
            <p:oleObj spid="_x0000_s48130" name="Belge" r:id="rId3" imgW="5793696" imgH="1480642" progId="Word.Document.12">
              <p:embed/>
            </p:oleObj>
          </a:graphicData>
        </a:graphic>
      </p:graphicFrame>
      <p:sp>
        <p:nvSpPr>
          <p:cNvPr id="8" name="7 Dikdörtgen"/>
          <p:cNvSpPr/>
          <p:nvPr/>
        </p:nvSpPr>
        <p:spPr>
          <a:xfrm>
            <a:off x="0" y="642919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rgbClr val="C00000"/>
                </a:solidFill>
              </a:rPr>
              <a:t>Sampling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method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for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dirty="0" err="1" smtClean="0">
                <a:solidFill>
                  <a:srgbClr val="C00000"/>
                </a:solidFill>
              </a:rPr>
              <a:t>seasonal</a:t>
            </a:r>
            <a:r>
              <a:rPr lang="tr-TR" sz="2800" dirty="0" smtClean="0">
                <a:solidFill>
                  <a:srgbClr val="C00000"/>
                </a:solidFill>
              </a:rPr>
              <a:t> </a:t>
            </a:r>
            <a:r>
              <a:rPr lang="tr-TR" sz="2800" dirty="0" err="1" smtClean="0">
                <a:solidFill>
                  <a:srgbClr val="C00000"/>
                </a:solidFill>
              </a:rPr>
              <a:t>Small</a:t>
            </a:r>
            <a:r>
              <a:rPr lang="tr-TR" sz="2800" dirty="0" smtClean="0">
                <a:solidFill>
                  <a:srgbClr val="C00000"/>
                </a:solidFill>
              </a:rPr>
              <a:t> </a:t>
            </a:r>
            <a:r>
              <a:rPr lang="tr-TR" sz="2800" dirty="0" err="1" smtClean="0">
                <a:solidFill>
                  <a:srgbClr val="C00000"/>
                </a:solidFill>
              </a:rPr>
              <a:t>scale</a:t>
            </a:r>
            <a:r>
              <a:rPr lang="tr-TR" sz="2800" dirty="0" smtClean="0">
                <a:solidFill>
                  <a:srgbClr val="C00000"/>
                </a:solidFill>
              </a:rPr>
              <a:t> </a:t>
            </a:r>
            <a:r>
              <a:rPr lang="tr-TR" sz="2800" dirty="0" err="1" smtClean="0">
                <a:solidFill>
                  <a:srgbClr val="C00000"/>
                </a:solidFill>
              </a:rPr>
              <a:t>fishermen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dirty="0" smtClean="0">
                <a:solidFill>
                  <a:srgbClr val="C00000"/>
                </a:solidFill>
              </a:rPr>
              <a:t> </a:t>
            </a:r>
          </a:p>
          <a:p>
            <a:r>
              <a:rPr lang="tr-TR" sz="2800" b="1" dirty="0" err="1" smtClean="0">
                <a:solidFill>
                  <a:srgbClr val="0070C0"/>
                </a:solidFill>
              </a:rPr>
              <a:t>Stratified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sampling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method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was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used</a:t>
            </a:r>
            <a:r>
              <a:rPr lang="tr-TR" sz="2800" b="1" dirty="0" smtClean="0">
                <a:solidFill>
                  <a:srgbClr val="0070C0"/>
                </a:solidFill>
              </a:rPr>
              <a:t> in a </a:t>
            </a:r>
            <a:r>
              <a:rPr lang="tr-TR" sz="2800" b="1" dirty="0" err="1" smtClean="0">
                <a:solidFill>
                  <a:srgbClr val="0070C0"/>
                </a:solidFill>
              </a:rPr>
              <a:t>seasonal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small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scale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smtClean="0">
                <a:solidFill>
                  <a:srgbClr val="0070C0"/>
                </a:solidFill>
              </a:rPr>
              <a:t>fishermen </a:t>
            </a:r>
            <a:r>
              <a:rPr lang="tr-TR" sz="2800" b="1" dirty="0" err="1" smtClean="0">
                <a:solidFill>
                  <a:srgbClr val="0070C0"/>
                </a:solidFill>
              </a:rPr>
              <a:t>survey</a:t>
            </a:r>
            <a:r>
              <a:rPr lang="tr-TR" sz="2800" b="1" dirty="0" smtClean="0">
                <a:solidFill>
                  <a:srgbClr val="0070C0"/>
                </a:solidFill>
              </a:rPr>
              <a:t>.  27 </a:t>
            </a:r>
            <a:r>
              <a:rPr lang="tr-TR" sz="2800" b="1" dirty="0" err="1" smtClean="0">
                <a:solidFill>
                  <a:srgbClr val="0070C0"/>
                </a:solidFill>
              </a:rPr>
              <a:t>provinces</a:t>
            </a:r>
            <a:r>
              <a:rPr lang="tr-TR" sz="2800" b="1" dirty="0" smtClean="0">
                <a:solidFill>
                  <a:srgbClr val="0070C0"/>
                </a:solidFill>
              </a:rPr>
              <a:t>, </a:t>
            </a:r>
            <a:r>
              <a:rPr lang="tr-TR" sz="2800" b="1" dirty="0" err="1" smtClean="0">
                <a:solidFill>
                  <a:srgbClr val="0070C0"/>
                </a:solidFill>
              </a:rPr>
              <a:t>located</a:t>
            </a:r>
            <a:r>
              <a:rPr lang="tr-TR" sz="2800" b="1" dirty="0" smtClean="0">
                <a:solidFill>
                  <a:srgbClr val="0070C0"/>
                </a:solidFill>
              </a:rPr>
              <a:t> in </a:t>
            </a:r>
            <a:r>
              <a:rPr lang="tr-TR" sz="2800" b="1" dirty="0" err="1" smtClean="0">
                <a:solidFill>
                  <a:srgbClr val="0070C0"/>
                </a:solidFill>
              </a:rPr>
              <a:t>coastal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groups</a:t>
            </a:r>
            <a:r>
              <a:rPr lang="tr-TR" sz="2800" b="1" dirty="0" smtClean="0">
                <a:solidFill>
                  <a:srgbClr val="0070C0"/>
                </a:solidFill>
              </a:rPr>
              <a:t>, </a:t>
            </a:r>
            <a:r>
              <a:rPr lang="tr-TR" sz="2800" b="1" dirty="0" err="1" smtClean="0">
                <a:solidFill>
                  <a:srgbClr val="0070C0"/>
                </a:solidFill>
              </a:rPr>
              <a:t>used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according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to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the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stratification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and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boat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length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are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given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below</a:t>
            </a:r>
            <a:r>
              <a:rPr lang="tr-TR" sz="2800" b="1" dirty="0" smtClean="0">
                <a:solidFill>
                  <a:srgbClr val="0070C0"/>
                </a:solidFill>
              </a:rPr>
              <a:t>:</a:t>
            </a:r>
            <a:endParaRPr lang="tr-TR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142844" y="1000109"/>
            <a:ext cx="8858312" cy="5126054"/>
          </a:xfrm>
        </p:spPr>
        <p:txBody>
          <a:bodyPr/>
          <a:lstStyle/>
          <a:p>
            <a:pPr algn="just"/>
            <a:r>
              <a:rPr lang="tr-TR" b="1" dirty="0" err="1" smtClean="0">
                <a:solidFill>
                  <a:srgbClr val="C00000"/>
                </a:solidFill>
              </a:rPr>
              <a:t>Geographical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coverage</a:t>
            </a:r>
            <a:r>
              <a:rPr lang="tr-TR" b="1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The data on sea products are presented at regional and national </a:t>
            </a:r>
            <a:r>
              <a:rPr lang="tr-TR" b="1" dirty="0" smtClean="0">
                <a:solidFill>
                  <a:srgbClr val="0070C0"/>
                </a:solidFill>
              </a:rPr>
              <a:t>levels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tr-TR" b="1" dirty="0" smtClean="0">
                <a:solidFill>
                  <a:srgbClr val="0070C0"/>
                </a:solidFill>
              </a:rPr>
              <a:t>ata </a:t>
            </a:r>
            <a:r>
              <a:rPr lang="tr-TR" b="1" dirty="0" smtClean="0">
                <a:solidFill>
                  <a:srgbClr val="0070C0"/>
                </a:solidFill>
              </a:rPr>
              <a:t>on freshwater products and aquaculture are presented at provincial and national levels.</a:t>
            </a: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357158" y="785794"/>
          <a:ext cx="8643998" cy="5286412"/>
        </p:xfrm>
        <a:graphic>
          <a:graphicData uri="http://schemas.openxmlformats.org/presentationml/2006/ole">
            <p:oleObj spid="_x0000_s73730" name="Worksheet" r:id="rId3" imgW="5370512" imgH="438928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755650" y="2708275"/>
            <a:ext cx="7970838" cy="1800225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000" b="1" dirty="0" err="1" smtClean="0">
                <a:solidFill>
                  <a:srgbClr val="C00000"/>
                </a:solidFill>
                <a:latin typeface="Arial" charset="0"/>
              </a:rPr>
              <a:t>Thank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  <a:latin typeface="Arial" charset="0"/>
              </a:rPr>
              <a:t>you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  <a:latin typeface="Arial" charset="0"/>
              </a:rPr>
              <a:t>for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  <a:latin typeface="Arial" charset="0"/>
              </a:rPr>
              <a:t>your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  <a:latin typeface="Arial" charset="0"/>
              </a:rPr>
              <a:t>attention</a:t>
            </a:r>
            <a:endParaRPr lang="tr-TR" sz="4000" b="1" dirty="0" smtClean="0">
              <a:solidFill>
                <a:srgbClr val="C00000"/>
              </a:solidFill>
              <a:latin typeface="Arial" charset="0"/>
            </a:endParaRPr>
          </a:p>
          <a:p>
            <a:pPr>
              <a:buFontTx/>
              <a:buNone/>
            </a:pPr>
            <a:endParaRPr lang="tr-TR" sz="4000" dirty="0" smtClean="0">
              <a:solidFill>
                <a:srgbClr val="C00000"/>
              </a:solidFill>
            </a:endParaRPr>
          </a:p>
        </p:txBody>
      </p:sp>
      <p:sp>
        <p:nvSpPr>
          <p:cNvPr id="34819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17C683-856E-41F4-BDC7-55D894785C3A}" type="datetime1">
              <a:rPr lang="tr-TR" smtClean="0">
                <a:cs typeface="Arial" charset="0"/>
              </a:rPr>
              <a:pPr/>
              <a:t>24.02.2015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D2A095-CB04-4D4D-A6BA-F2650A652198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7" name="2 Alt Başlık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5340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800" b="1" dirty="0" smtClean="0">
                <a:solidFill>
                  <a:srgbClr val="C00000"/>
                </a:solidFill>
              </a:rPr>
              <a:t>1- </a:t>
            </a:r>
            <a:r>
              <a:rPr lang="tr-TR" sz="3800" b="1" dirty="0" err="1" smtClean="0">
                <a:solidFill>
                  <a:srgbClr val="C00000"/>
                </a:solidFill>
              </a:rPr>
              <a:t>Introduction</a:t>
            </a:r>
            <a:endParaRPr lang="tr-TR" sz="3800" b="1" dirty="0" smtClean="0">
              <a:solidFill>
                <a:srgbClr val="C00000"/>
              </a:solidFill>
            </a:endParaRPr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Data on fishery statistics in our country were compiled by the Ministry of Commerce until 1967 based on records of provincial fish </a:t>
            </a:r>
            <a:r>
              <a:rPr lang="tr-TR" b="1" dirty="0" smtClean="0">
                <a:solidFill>
                  <a:srgbClr val="0070C0"/>
                </a:solidFill>
              </a:rPr>
              <a:t>markets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err="1" smtClean="0">
                <a:solidFill>
                  <a:srgbClr val="0070C0"/>
                </a:solidFill>
              </a:rPr>
              <a:t>Fishery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statistics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cover</a:t>
            </a:r>
            <a:r>
              <a:rPr lang="tr-TR" b="1" dirty="0" smtClean="0">
                <a:solidFill>
                  <a:srgbClr val="0070C0"/>
                </a:solidFill>
              </a:rPr>
              <a:t> data on </a:t>
            </a:r>
            <a:r>
              <a:rPr lang="tr-TR" b="1" dirty="0" err="1" smtClean="0">
                <a:solidFill>
                  <a:srgbClr val="0070C0"/>
                </a:solidFill>
              </a:rPr>
              <a:t>sea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freshwater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aquaculture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b="1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/>
          <a:lstStyle/>
          <a:p>
            <a:r>
              <a:rPr lang="tr-TR" b="1" dirty="0" smtClean="0">
                <a:solidFill>
                  <a:srgbClr val="256EFF"/>
                </a:solidFill>
              </a:rPr>
              <a:t>The production data of the large scale fishermen will be compiled monthly since May of 2014, </a:t>
            </a:r>
            <a:endParaRPr lang="en-US" b="1" dirty="0" smtClean="0">
              <a:solidFill>
                <a:srgbClr val="256EFF"/>
              </a:solidFill>
            </a:endParaRPr>
          </a:p>
          <a:p>
            <a:endParaRPr lang="en-US" b="1" dirty="0" smtClean="0">
              <a:solidFill>
                <a:srgbClr val="256EFF"/>
              </a:solidFill>
            </a:endParaRPr>
          </a:p>
          <a:p>
            <a:r>
              <a:rPr lang="tr-TR" b="1" dirty="0" smtClean="0">
                <a:solidFill>
                  <a:srgbClr val="256EFF"/>
                </a:solidFill>
              </a:rPr>
              <a:t>and </a:t>
            </a:r>
          </a:p>
          <a:p>
            <a:endParaRPr lang="en-US" b="1" dirty="0" smtClean="0">
              <a:solidFill>
                <a:srgbClr val="256EFF"/>
              </a:solidFill>
            </a:endParaRPr>
          </a:p>
          <a:p>
            <a:r>
              <a:rPr lang="tr-TR" b="1" dirty="0" smtClean="0">
                <a:solidFill>
                  <a:srgbClr val="256EFF"/>
                </a:solidFill>
              </a:rPr>
              <a:t>Data for small scale fishermen will be compiled seasonally. </a:t>
            </a:r>
          </a:p>
          <a:p>
            <a:endParaRPr lang="tr-TR" b="1" dirty="0" smtClean="0">
              <a:solidFill>
                <a:srgbClr val="256EFF"/>
              </a:solidFill>
            </a:endParaRPr>
          </a:p>
          <a:p>
            <a:endParaRPr lang="tr-TR" b="1" dirty="0">
              <a:solidFill>
                <a:srgbClr val="256EFF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0" y="857233"/>
            <a:ext cx="9144000" cy="5268930"/>
          </a:xfrm>
        </p:spPr>
        <p:txBody>
          <a:bodyPr/>
          <a:lstStyle/>
          <a:p>
            <a:pPr algn="just">
              <a:buNone/>
            </a:pPr>
            <a:r>
              <a:rPr lang="tr-TR" b="1" dirty="0" smtClean="0">
                <a:solidFill>
                  <a:srgbClr val="CC0000"/>
                </a:solidFill>
                <a:latin typeface="Arial" charset="0"/>
              </a:rPr>
              <a:t>2- </a:t>
            </a:r>
            <a:r>
              <a:rPr lang="tr-TR" b="1" dirty="0" err="1" smtClean="0">
                <a:solidFill>
                  <a:srgbClr val="CC0000"/>
                </a:solidFill>
                <a:latin typeface="Arial" charset="0"/>
              </a:rPr>
              <a:t>Compiled</a:t>
            </a:r>
            <a:r>
              <a:rPr lang="tr-TR" b="1" dirty="0" smtClean="0">
                <a:solidFill>
                  <a:srgbClr val="CC0000"/>
                </a:solidFill>
                <a:latin typeface="Arial" charset="0"/>
              </a:rPr>
              <a:t> data </a:t>
            </a:r>
            <a:r>
              <a:rPr lang="tr-TR" b="1" dirty="0" err="1" smtClean="0">
                <a:solidFill>
                  <a:srgbClr val="CC0000"/>
                </a:solidFill>
                <a:latin typeface="Arial" charset="0"/>
              </a:rPr>
              <a:t>are</a:t>
            </a:r>
            <a:r>
              <a:rPr lang="tr-TR" b="1" dirty="0" smtClean="0">
                <a:solidFill>
                  <a:srgbClr val="CC0000"/>
                </a:solidFill>
                <a:latin typeface="Arial" charset="0"/>
              </a:rPr>
              <a:t>:</a:t>
            </a:r>
          </a:p>
          <a:p>
            <a:pPr lvl="1" algn="just"/>
            <a:r>
              <a:rPr lang="tr-TR" sz="3200" b="1" dirty="0" smtClean="0">
                <a:solidFill>
                  <a:srgbClr val="0070C0"/>
                </a:solidFill>
              </a:rPr>
              <a:t>	</a:t>
            </a:r>
            <a:r>
              <a:rPr lang="tr-TR" sz="3200" b="1" dirty="0" err="1" smtClean="0">
                <a:solidFill>
                  <a:srgbClr val="0070C0"/>
                </a:solidFill>
              </a:rPr>
              <a:t>Quantity</a:t>
            </a:r>
            <a:r>
              <a:rPr lang="tr-TR" sz="3200" b="1" dirty="0" smtClean="0">
                <a:solidFill>
                  <a:srgbClr val="0070C0"/>
                </a:solidFill>
              </a:rPr>
              <a:t>, </a:t>
            </a:r>
            <a:r>
              <a:rPr lang="tr-TR" sz="3200" b="1" dirty="0" err="1" smtClean="0">
                <a:solidFill>
                  <a:srgbClr val="0070C0"/>
                </a:solidFill>
              </a:rPr>
              <a:t>price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value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fishery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products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lvl="1" algn="just"/>
            <a:r>
              <a:rPr lang="tr-TR" sz="3200" b="1" dirty="0" smtClean="0">
                <a:solidFill>
                  <a:srgbClr val="0070C0"/>
                </a:solidFill>
              </a:rPr>
              <a:t>  </a:t>
            </a:r>
            <a:r>
              <a:rPr lang="tr-TR" sz="3200" b="1" dirty="0" err="1" smtClean="0">
                <a:solidFill>
                  <a:srgbClr val="0070C0"/>
                </a:solidFill>
              </a:rPr>
              <a:t>Qualities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fishing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vessels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carrying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out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fishing</a:t>
            </a:r>
            <a:r>
              <a:rPr lang="tr-TR" sz="3200" b="1" dirty="0" smtClean="0">
                <a:solidFill>
                  <a:srgbClr val="0070C0"/>
                </a:solidFill>
              </a:rPr>
              <a:t>  </a:t>
            </a:r>
            <a:r>
              <a:rPr lang="tr-TR" sz="3200" b="1" dirty="0" err="1" smtClean="0">
                <a:solidFill>
                  <a:srgbClr val="0070C0"/>
                </a:solidFill>
              </a:rPr>
              <a:t>activities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sea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products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regions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lvl="1" algn="just"/>
            <a:r>
              <a:rPr lang="tr-TR" sz="3200" b="1" dirty="0" err="1" smtClean="0">
                <a:solidFill>
                  <a:srgbClr val="0070C0"/>
                </a:solidFill>
              </a:rPr>
              <a:t>The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investments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expenditures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for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fishing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activities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lvl="1" algn="just"/>
            <a:r>
              <a:rPr lang="tr-TR" sz="3200" b="1" dirty="0" err="1" smtClean="0">
                <a:solidFill>
                  <a:srgbClr val="0070C0"/>
                </a:solidFill>
              </a:rPr>
              <a:t>The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number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workers</a:t>
            </a:r>
            <a:r>
              <a:rPr lang="tr-TR" sz="3200" b="1" dirty="0" smtClean="0">
                <a:solidFill>
                  <a:srgbClr val="0070C0"/>
                </a:solidFill>
              </a:rPr>
              <a:t> at </a:t>
            </a:r>
            <a:r>
              <a:rPr lang="tr-TR" sz="3200" b="1" dirty="0" err="1" smtClean="0">
                <a:solidFill>
                  <a:srgbClr val="0070C0"/>
                </a:solidFill>
              </a:rPr>
              <a:t>fishing</a:t>
            </a:r>
            <a:r>
              <a:rPr lang="tr-TR" sz="3200" b="1" dirty="0" smtClean="0">
                <a:solidFill>
                  <a:srgbClr val="0070C0"/>
                </a:solidFill>
              </a:rPr>
              <a:t>, total </a:t>
            </a:r>
            <a:r>
              <a:rPr lang="tr-TR" sz="3200" b="1" dirty="0" err="1" smtClean="0">
                <a:solidFill>
                  <a:srgbClr val="0070C0"/>
                </a:solidFill>
              </a:rPr>
              <a:t>working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day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payment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  <a:endParaRPr lang="tr-TR" sz="3200" b="1" dirty="0" smtClean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5214973"/>
          </a:xfrm>
        </p:spPr>
        <p:txBody>
          <a:bodyPr>
            <a:normAutofit fontScale="25000" lnSpcReduction="20000"/>
          </a:bodyPr>
          <a:lstStyle/>
          <a:p>
            <a:pPr algn="just"/>
            <a:endParaRPr lang="tr-TR" dirty="0"/>
          </a:p>
          <a:p>
            <a:pPr algn="just">
              <a:buNone/>
            </a:pPr>
            <a:r>
              <a:rPr lang="tr-TR" sz="16000" b="1" dirty="0" smtClean="0">
                <a:solidFill>
                  <a:srgbClr val="C00000"/>
                </a:solidFill>
              </a:rPr>
              <a:t>3- </a:t>
            </a:r>
            <a:r>
              <a:rPr lang="tr-TR" sz="16000" b="1" dirty="0" err="1" smtClean="0">
                <a:solidFill>
                  <a:srgbClr val="C00000"/>
                </a:solidFill>
              </a:rPr>
              <a:t>Purpose</a:t>
            </a:r>
            <a:endParaRPr lang="tr-TR" sz="16000" b="1" dirty="0" smtClean="0">
              <a:solidFill>
                <a:srgbClr val="C00000"/>
              </a:solidFill>
            </a:endParaRPr>
          </a:p>
          <a:p>
            <a:pPr algn="just"/>
            <a:endParaRPr lang="tr-TR" sz="7200" b="1" dirty="0" smtClean="0">
              <a:solidFill>
                <a:srgbClr val="0070C0"/>
              </a:solidFill>
            </a:endParaRPr>
          </a:p>
          <a:p>
            <a:pPr algn="just"/>
            <a:r>
              <a:rPr lang="tr-TR" sz="11200" b="1" dirty="0" smtClean="0">
                <a:solidFill>
                  <a:srgbClr val="0070C0"/>
                </a:solidFill>
              </a:rPr>
              <a:t>Compiling  data </a:t>
            </a:r>
            <a:r>
              <a:rPr lang="en-US" sz="11200" b="1" dirty="0" smtClean="0">
                <a:solidFill>
                  <a:srgbClr val="0070C0"/>
                </a:solidFill>
              </a:rPr>
              <a:t>is used </a:t>
            </a:r>
            <a:r>
              <a:rPr lang="tr-TR" sz="11200" b="1" dirty="0" smtClean="0">
                <a:solidFill>
                  <a:srgbClr val="0070C0"/>
                </a:solidFill>
              </a:rPr>
              <a:t>to comput</a:t>
            </a:r>
            <a:r>
              <a:rPr lang="en-US" sz="11200" b="1" dirty="0" smtClean="0">
                <a:solidFill>
                  <a:srgbClr val="0070C0"/>
                </a:solidFill>
              </a:rPr>
              <a:t>e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US" sz="11200" b="1" dirty="0" smtClean="0">
                <a:solidFill>
                  <a:srgbClr val="0070C0"/>
                </a:solidFill>
              </a:rPr>
              <a:t>the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smtClean="0">
                <a:solidFill>
                  <a:srgbClr val="0070C0"/>
                </a:solidFill>
              </a:rPr>
              <a:t>national  income and national  accounts.</a:t>
            </a:r>
          </a:p>
          <a:p>
            <a:pPr algn="just">
              <a:buNone/>
            </a:pPr>
            <a:endParaRPr lang="tr-TR" sz="4000" b="1" dirty="0" smtClean="0">
              <a:solidFill>
                <a:srgbClr val="0070C0"/>
              </a:solidFill>
            </a:endParaRPr>
          </a:p>
          <a:p>
            <a:pPr algn="just"/>
            <a:r>
              <a:rPr lang="tr-TR" sz="11200" b="1" dirty="0" smtClean="0">
                <a:solidFill>
                  <a:srgbClr val="0070C0"/>
                </a:solidFill>
              </a:rPr>
              <a:t>Obtaining data pertinent to the assesment of the condition and </a:t>
            </a:r>
            <a:r>
              <a:rPr lang="en-US" sz="11200" b="1" dirty="0" smtClean="0">
                <a:solidFill>
                  <a:srgbClr val="0070C0"/>
                </a:solidFill>
              </a:rPr>
              <a:t>is </a:t>
            </a:r>
            <a:r>
              <a:rPr lang="en-US" sz="11200" b="1" dirty="0" err="1" smtClean="0">
                <a:solidFill>
                  <a:srgbClr val="0070C0"/>
                </a:solidFill>
              </a:rPr>
              <a:t>usded</a:t>
            </a:r>
            <a:r>
              <a:rPr lang="en-US" sz="11200" b="1" dirty="0" smtClean="0">
                <a:solidFill>
                  <a:srgbClr val="0070C0"/>
                </a:solidFill>
              </a:rPr>
              <a:t> for </a:t>
            </a:r>
            <a:r>
              <a:rPr lang="tr-TR" sz="11200" b="1" dirty="0" smtClean="0">
                <a:solidFill>
                  <a:srgbClr val="0070C0"/>
                </a:solidFill>
              </a:rPr>
              <a:t>structure </a:t>
            </a:r>
            <a:r>
              <a:rPr lang="tr-TR" sz="11200" b="1" dirty="0" smtClean="0">
                <a:solidFill>
                  <a:srgbClr val="0070C0"/>
                </a:solidFill>
              </a:rPr>
              <a:t>of the fishing sector for  Five-Year Plans and Annual Programmes.</a:t>
            </a:r>
          </a:p>
          <a:p>
            <a:pPr algn="just">
              <a:buNone/>
            </a:pPr>
            <a:endParaRPr lang="tr-TR" sz="4000" dirty="0" smtClean="0">
              <a:solidFill>
                <a:srgbClr val="0070C0"/>
              </a:solidFill>
            </a:endParaRPr>
          </a:p>
          <a:p>
            <a:pPr algn="just"/>
            <a:r>
              <a:rPr lang="tr-TR" sz="11200" b="1" dirty="0" smtClean="0">
                <a:solidFill>
                  <a:srgbClr val="0070C0"/>
                </a:solidFill>
              </a:rPr>
              <a:t>Compiling data </a:t>
            </a:r>
            <a:r>
              <a:rPr lang="en-US" sz="11200" b="1" dirty="0" smtClean="0">
                <a:solidFill>
                  <a:srgbClr val="0070C0"/>
                </a:solidFill>
              </a:rPr>
              <a:t>includes q</a:t>
            </a:r>
            <a:r>
              <a:rPr lang="tr-TR" sz="11200" b="1" dirty="0" smtClean="0">
                <a:solidFill>
                  <a:srgbClr val="0070C0"/>
                </a:solidFill>
              </a:rPr>
              <a:t>uantity</a:t>
            </a:r>
            <a:r>
              <a:rPr lang="tr-TR" sz="11200" b="1" dirty="0" smtClean="0">
                <a:solidFill>
                  <a:srgbClr val="0070C0"/>
                </a:solidFill>
              </a:rPr>
              <a:t>, price and value of fishery products</a:t>
            </a:r>
            <a:endParaRPr lang="tr-TR" sz="112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sz="4000" dirty="0" smtClean="0">
              <a:solidFill>
                <a:srgbClr val="0070C0"/>
              </a:solidFill>
            </a:endParaRPr>
          </a:p>
          <a:p>
            <a:pPr algn="just"/>
            <a:r>
              <a:rPr lang="tr-TR" sz="11200" b="1" dirty="0" smtClean="0">
                <a:solidFill>
                  <a:srgbClr val="0070C0"/>
                </a:solidFill>
              </a:rPr>
              <a:t>To determine </a:t>
            </a:r>
            <a:r>
              <a:rPr lang="tr-TR" sz="11200" b="1" dirty="0" smtClean="0">
                <a:solidFill>
                  <a:srgbClr val="0070C0"/>
                </a:solidFill>
              </a:rPr>
              <a:t>the</a:t>
            </a:r>
            <a:r>
              <a:rPr lang="en-US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smtClean="0">
                <a:solidFill>
                  <a:srgbClr val="0070C0"/>
                </a:solidFill>
              </a:rPr>
              <a:t>of distribution </a:t>
            </a:r>
            <a:r>
              <a:rPr lang="tr-TR" sz="11200" b="1" dirty="0" smtClean="0">
                <a:solidFill>
                  <a:srgbClr val="0070C0"/>
                </a:solidFill>
              </a:rPr>
              <a:t>production </a:t>
            </a:r>
            <a:r>
              <a:rPr lang="tr-TR" sz="11200" b="1" dirty="0" smtClean="0">
                <a:solidFill>
                  <a:srgbClr val="0070C0"/>
                </a:solidFill>
              </a:rPr>
              <a:t>and </a:t>
            </a:r>
            <a:r>
              <a:rPr lang="tr-TR" sz="11200" b="1" dirty="0" smtClean="0">
                <a:solidFill>
                  <a:srgbClr val="0070C0"/>
                </a:solidFill>
              </a:rPr>
              <a:t>shape of marketing </a:t>
            </a:r>
            <a:endParaRPr lang="tr-TR" sz="11200" dirty="0" smtClean="0">
              <a:solidFill>
                <a:srgbClr val="0070C0"/>
              </a:solidFill>
            </a:endParaRPr>
          </a:p>
          <a:p>
            <a:pPr algn="just"/>
            <a:endParaRPr lang="tr-TR" sz="16000" dirty="0">
              <a:solidFill>
                <a:srgbClr val="0070C0"/>
              </a:solidFill>
            </a:endParaRPr>
          </a:p>
          <a:p>
            <a:pPr algn="just"/>
            <a:endParaRPr lang="tr-TR" sz="8000" dirty="0">
              <a:solidFill>
                <a:srgbClr val="0070C0"/>
              </a:solidFill>
            </a:endParaRP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sz="8000" b="1" dirty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tr-TR" sz="8000" b="1" dirty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sp>
        <p:nvSpPr>
          <p:cNvPr id="6" name="2 Alt Başlık"/>
          <p:cNvSpPr txBox="1">
            <a:spLocks/>
          </p:cNvSpPr>
          <p:nvPr/>
        </p:nvSpPr>
        <p:spPr bwMode="auto">
          <a:xfrm>
            <a:off x="142844" y="714356"/>
            <a:ext cx="9001156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determine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characteristics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vessel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fishing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tools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used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in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fishery</a:t>
            </a: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determine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amount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credit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received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only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fishing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activities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of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fishermen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compile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information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about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investments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expenses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fishing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activities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To determine the age and gender of employees in the 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fisheries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the working day and paid fees.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72608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4- METHODS</a:t>
            </a:r>
          </a:p>
          <a:p>
            <a:pPr>
              <a:buNone/>
            </a:pPr>
            <a:r>
              <a:rPr lang="tr-TR" b="1" dirty="0" err="1" smtClean="0">
                <a:solidFill>
                  <a:srgbClr val="0070C0"/>
                </a:solidFill>
              </a:rPr>
              <a:t>Fishery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statistics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compiled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two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types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a) Statistics of Sea Fishes and </a:t>
            </a:r>
            <a:r>
              <a:rPr lang="en-US" b="1" dirty="0" smtClean="0">
                <a:solidFill>
                  <a:srgbClr val="0070C0"/>
                </a:solidFill>
              </a:rPr>
              <a:t>other sea products</a:t>
            </a:r>
            <a:r>
              <a:rPr lang="tr-TR" b="1" dirty="0" smtClean="0">
                <a:solidFill>
                  <a:srgbClr val="0070C0"/>
                </a:solidFill>
              </a:rPr>
              <a:t/>
            </a:r>
            <a:br>
              <a:rPr lang="tr-TR" b="1" dirty="0" smtClean="0">
                <a:solidFill>
                  <a:srgbClr val="0070C0"/>
                </a:solidFill>
              </a:rPr>
            </a:br>
            <a:endParaRPr lang="tr-TR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b) </a:t>
            </a:r>
            <a:r>
              <a:rPr lang="tr-TR" b="1" dirty="0" err="1" smtClean="0">
                <a:solidFill>
                  <a:srgbClr val="0070C0"/>
                </a:solidFill>
              </a:rPr>
              <a:t>Statistics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Fresh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</a:rPr>
              <a:t>Water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Fish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Aquaculture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41180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4500" b="1" dirty="0" smtClean="0">
                <a:solidFill>
                  <a:srgbClr val="C00000"/>
                </a:solidFill>
              </a:rPr>
              <a:t>Statistics of Sea Fishes and </a:t>
            </a:r>
            <a:r>
              <a:rPr lang="en-US" sz="4500" b="1" dirty="0" smtClean="0">
                <a:solidFill>
                  <a:srgbClr val="C00000"/>
                </a:solidFill>
              </a:rPr>
              <a:t>other sea products</a:t>
            </a:r>
            <a:r>
              <a:rPr lang="tr-TR" sz="4500" b="1" dirty="0" smtClean="0">
                <a:solidFill>
                  <a:srgbClr val="C00000"/>
                </a:solidFill>
              </a:rPr>
              <a:t> </a:t>
            </a:r>
            <a:r>
              <a:rPr lang="tr-TR" sz="4500" b="1" dirty="0" smtClean="0">
                <a:solidFill>
                  <a:srgbClr val="C00000"/>
                </a:solidFill>
              </a:rPr>
              <a:t>(</a:t>
            </a:r>
            <a:r>
              <a:rPr lang="tr-TR" sz="2100" b="1" dirty="0" smtClean="0">
                <a:solidFill>
                  <a:schemeClr val="tx1"/>
                </a:solidFill>
              </a:rPr>
              <a:t>Deniz Balıkları ve Diğer Deniz Ürünleri           İstatistikleri </a:t>
            </a:r>
            <a:r>
              <a:rPr lang="tr-TR" sz="4500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tr-TR" sz="4500" b="1" dirty="0" smtClean="0">
                <a:solidFill>
                  <a:srgbClr val="C00000"/>
                </a:solidFill>
              </a:rPr>
              <a:t>1</a:t>
            </a:r>
            <a:r>
              <a:rPr lang="tr-TR" sz="4500" b="1" dirty="0" smtClean="0">
                <a:solidFill>
                  <a:srgbClr val="C00000"/>
                </a:solidFill>
              </a:rPr>
              <a:t>. Full  census is used </a:t>
            </a:r>
            <a:r>
              <a:rPr lang="tr-TR" sz="4500" b="1" dirty="0">
                <a:solidFill>
                  <a:srgbClr val="C00000"/>
                </a:solidFill>
              </a:rPr>
              <a:t>for large scale </a:t>
            </a:r>
            <a:r>
              <a:rPr lang="tr-TR" sz="4500" b="1" dirty="0" smtClean="0">
                <a:solidFill>
                  <a:srgbClr val="C00000"/>
                </a:solidFill>
              </a:rPr>
              <a:t>fishermen </a:t>
            </a:r>
          </a:p>
          <a:p>
            <a:pPr algn="just">
              <a:buNone/>
            </a:pPr>
            <a:endParaRPr lang="tr-TR" sz="1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    </a:t>
            </a:r>
            <a:r>
              <a:rPr lang="tr-TR" sz="3500" b="1" dirty="0" smtClean="0">
                <a:solidFill>
                  <a:srgbClr val="0070C0"/>
                </a:solidFill>
              </a:rPr>
              <a:t>Sea </a:t>
            </a:r>
            <a:r>
              <a:rPr lang="tr-TR" sz="3500" b="1" dirty="0" smtClean="0">
                <a:solidFill>
                  <a:srgbClr val="0070C0"/>
                </a:solidFill>
              </a:rPr>
              <a:t>fish and other sea products statistics are compiled by Marine Fishery Survey applied annually.</a:t>
            </a:r>
            <a:endParaRPr lang="en-US" sz="35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tr-TR" sz="4500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7"/>
            <a:ext cx="9001156" cy="5411806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This survey covers all professional fishermen fishing at territorial waters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0070C0"/>
                </a:solidFill>
              </a:rPr>
              <a:t>Fisherman is the statistical unit of the survey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b="1" dirty="0" smtClean="0">
                <a:solidFill>
                  <a:srgbClr val="C00000"/>
                </a:solidFill>
              </a:rPr>
              <a:t>Professional Fisherman:</a:t>
            </a:r>
            <a:r>
              <a:rPr lang="tr-TR" dirty="0" smtClean="0"/>
              <a:t> </a:t>
            </a:r>
            <a:r>
              <a:rPr lang="tr-TR" b="1" dirty="0" smtClean="0">
                <a:solidFill>
                  <a:srgbClr val="0070C0"/>
                </a:solidFill>
              </a:rPr>
              <a:t>A professional fishing person is defined as one of who engages in the activity of fishing in territorial waters for </a:t>
            </a:r>
            <a:r>
              <a:rPr lang="tr-TR" b="1" dirty="0" smtClean="0">
                <a:solidFill>
                  <a:srgbClr val="0070C0"/>
                </a:solidFill>
              </a:rPr>
              <a:t>live</a:t>
            </a:r>
            <a:r>
              <a:rPr lang="en-US" b="1" dirty="0" smtClean="0">
                <a:solidFill>
                  <a:srgbClr val="0070C0"/>
                </a:solidFill>
              </a:rPr>
              <a:t> hood 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income and who employs specialized equipment and </a:t>
            </a:r>
            <a:r>
              <a:rPr lang="tr-TR" b="1" dirty="0" smtClean="0">
                <a:solidFill>
                  <a:srgbClr val="0070C0"/>
                </a:solidFill>
              </a:rPr>
              <a:t>materials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br>
              <a:rPr lang="tr-TR" dirty="0" smtClean="0"/>
            </a:b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4E45C-934A-4C49-99BA-F49C5B3CE741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F3894E-11E9-49D6-9A4D-5CF16B6E9DB0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588</Words>
  <Application>Microsoft Office PowerPoint</Application>
  <PresentationFormat>On-screen Show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Varsayılan Tasarım</vt:lpstr>
      <vt:lpstr>Belge</vt:lpstr>
      <vt:lpstr>Worksheet</vt:lpstr>
      <vt:lpstr>Agricultural Production Statistics Group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Mushawer</cp:lastModifiedBy>
  <cp:revision>208</cp:revision>
  <dcterms:created xsi:type="dcterms:W3CDTF">2006-12-22T08:39:23Z</dcterms:created>
  <dcterms:modified xsi:type="dcterms:W3CDTF">2015-02-24T13:32:55Z</dcterms:modified>
</cp:coreProperties>
</file>